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16" r:id="rId39"/>
    <p:sldId id="317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8" r:id="rId51"/>
    <p:sldId id="339" r:id="rId52"/>
  </p:sldIdLst>
  <p:sldSz cx="12192000" cy="6858000"/>
  <p:notesSz cx="6858000" cy="9144000"/>
  <p:embeddedFontLst>
    <p:embeddedFont>
      <p:font typeface="Microsoft JhengHei" panose="020B0604030504040204" pitchFamily="34" charset="-120"/>
      <p:regular r:id="rId54"/>
      <p:bold r:id="rId55"/>
    </p:embeddedFont>
    <p:embeddedFont>
      <p:font typeface="DFKai-SB" panose="03000509000000000000" pitchFamily="65" charset="-120"/>
      <p:regular r:id="rId56"/>
    </p:embeddedFont>
    <p:embeddedFont>
      <p:font typeface="Gill Sans" panose="02020500000000000000" charset="0"/>
      <p:regular r:id="rId57"/>
      <p:bold r:id="rId58"/>
    </p:embeddedFont>
    <p:embeddedFont>
      <p:font typeface="Impact" panose="020B0806030902050204" pitchFamily="34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MY+N4G3qoaA31ltsVotEROQi1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9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e265993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32e26599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86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86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" name="Google Shape;20;p8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7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8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8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9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0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0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90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0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0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05" name="Google Shape;105;p90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06" name="Google Shape;106;p90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7" name="Google Shape;107;p90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1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9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0" name="Google Shape;30;p9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1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91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1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1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9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9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9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9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2" name="Google Shape;42;p89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3" name="Google Shape;43;p89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89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2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2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3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6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2" name="Google Shape;72;p96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6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96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96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6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6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9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8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8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8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85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85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8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8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8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7" name="Google Shape;97;p88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8" name="Google Shape;98;p88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Microsoft JhengHei"/>
              <a:buNone/>
            </a:pPr>
            <a: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新輔導諮商系統</a:t>
            </a:r>
            <a:b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說明會</a:t>
            </a:r>
            <a:endParaRPr/>
          </a:p>
        </p:txBody>
      </p:sp>
      <p:sp>
        <p:nvSpPr>
          <p:cNvPr id="113" name="Google Shape;113;p1"/>
          <p:cNvSpPr txBox="1">
            <a:spLocks noGrp="1"/>
          </p:cNvSpPr>
          <p:nvPr>
            <p:ph type="subTitle" idx="1"/>
          </p:nvPr>
        </p:nvSpPr>
        <p:spPr>
          <a:xfrm>
            <a:off x="2182772" y="6008914"/>
            <a:ext cx="8045373" cy="71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宜蘭縣學生輔導諮商中心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88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系統使用通則說明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1251678" y="1269403"/>
            <a:ext cx="10178322" cy="558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335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請資訊組開通後，輔導組也完成人員權限設定。即可從EIP登入校務行政系統，點選輔導轉介與輔導紀錄系統。</a:t>
            </a:r>
            <a:endParaRPr sz="3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1335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endParaRPr sz="3200">
              <a:solidFill>
                <a:srgbClr val="0070C0"/>
              </a:solidFill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sz="3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sz="3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sz="3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13359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個案輔導紀錄、新增轉介個案(填轉介單)、諮詢紀錄、期末摘要表、結案表等頁面有</a:t>
            </a:r>
            <a:r>
              <a:rPr lang="zh-TW" sz="32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暫存選項</a:t>
            </a:r>
            <a:r>
              <a:rPr lang="zh-TW" sz="32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，完成再提交。</a:t>
            </a:r>
            <a:endParaRPr sz="3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13359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轉介送出後就無法補件，</a:t>
            </a:r>
            <a:r>
              <a:rPr lang="zh-TW" sz="32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若需補上傳附件或修改，須由受理審核的窗口退回，再重新送件。</a:t>
            </a:r>
            <a:endParaRPr sz="32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 sz="3200" b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961" y="2059449"/>
            <a:ext cx="2543820" cy="205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1251678" y="172122"/>
            <a:ext cx="10178322" cy="135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ill Sans"/>
              <a:buNone/>
            </a:pPr>
            <a:r>
              <a:rPr lang="zh-TW" sz="4000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登入輔導系統時，有推播通知審核</a:t>
            </a:r>
            <a:endParaRPr/>
          </a:p>
        </p:txBody>
      </p:sp>
      <p:pic>
        <p:nvPicPr>
          <p:cNvPr id="214" name="Google Shape;21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2992" y="784204"/>
            <a:ext cx="8799754" cy="607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一轉二級輔導:</a:t>
            </a:r>
            <a:b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導師填寫說明</a:t>
            </a:r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1"/>
          </p:nvPr>
        </p:nvSpPr>
        <p:spPr>
          <a:xfrm>
            <a:off x="2182772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校內一轉二級輔導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1251678" y="215153"/>
            <a:ext cx="10178322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1280213" y="1385048"/>
            <a:ext cx="10406923" cy="192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一、一轉二級，由導師提出流程：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點選【個案申請】以建立個案，導師僅能選擇本班學生。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70" y="3388659"/>
            <a:ext cx="10253002" cy="337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1257303" y="9"/>
            <a:ext cx="1017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1-2一級輔導紀錄表</a:t>
            </a:r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1192204" y="770355"/>
            <a:ext cx="10743000" cy="25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二、填寫1-2一級輔導紀錄表，本紀錄單新增的次數不受限制：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1. 在1-2一級輔導紀錄表點選展開表單，點擊「新增表單」填寫輔導紀錄。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2. 請勾選學生要帶入一級輔導紀錄表的輔導B 卡資料之學年期。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3. 點擊【＋】按鈕新增個案之輔導紀錄。</a:t>
            </a:r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4267" y="3298450"/>
            <a:ext cx="8898874" cy="3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251678" y="174812"/>
            <a:ext cx="10178322" cy="115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1-2一級輔導紀錄表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1"/>
          </p:nvPr>
        </p:nvSpPr>
        <p:spPr>
          <a:xfrm>
            <a:off x="1251677" y="1169894"/>
            <a:ext cx="10406923" cy="252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4. 填寫【一、輔導紀錄】該頁 :     </a:t>
            </a: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32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3200">
                <a:solidFill>
                  <a:srgbClr val="FF00FF"/>
                </a:solidFill>
              </a:rPr>
              <a:t>至少需 5 筆)</a:t>
            </a:r>
            <a:r>
              <a:rPr lang="zh-TW" sz="3200">
                <a:solidFill>
                  <a:srgbClr val="0070C0"/>
                </a:solidFill>
              </a:rPr>
              <a:t>                                  選取日期與紀錄摘要。或是點選 ＋ 可新增輔導記錄，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填寫完成後，點選 儲存 按鈕，進行儲存。</a:t>
            </a:r>
            <a:endParaRPr/>
          </a:p>
        </p:txBody>
      </p:sp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094" y="3695700"/>
            <a:ext cx="717232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1251678" y="215153"/>
            <a:ext cx="10178322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1-2一級輔導紀錄表</a:t>
            </a: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1"/>
          </p:nvPr>
        </p:nvSpPr>
        <p:spPr>
          <a:xfrm>
            <a:off x="1265124" y="1102660"/>
            <a:ext cx="10568288" cy="173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1335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13359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5. 點擊【下一頁】按鈕，繼續填寫【二、親師工作紀錄】。  點選＋ 可新增親師工作記錄，點選</a:t>
            </a:r>
            <a:r>
              <a:rPr lang="zh-TW" sz="3200">
                <a:solidFill>
                  <a:srgbClr val="0070C0"/>
                </a:solidFill>
                <a:latin typeface="PMingLiu"/>
                <a:ea typeface="PMingLiu"/>
                <a:cs typeface="PMingLiu"/>
                <a:sym typeface="PMingLiu"/>
              </a:rPr>
              <a:t>「</a:t>
            </a:r>
            <a:r>
              <a:rPr lang="zh-TW" sz="3200">
                <a:solidFill>
                  <a:srgbClr val="0070C0"/>
                </a:solidFill>
              </a:rPr>
              <a:t>儲存</a:t>
            </a: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」，</a:t>
            </a:r>
            <a:r>
              <a:rPr lang="zh-TW" sz="3200">
                <a:solidFill>
                  <a:srgbClr val="FF00FF"/>
                </a:solidFill>
              </a:rPr>
              <a:t>至少需 2 筆</a:t>
            </a:r>
            <a:r>
              <a:rPr lang="zh-TW" sz="3200">
                <a:solidFill>
                  <a:srgbClr val="0070C0"/>
                </a:solidFill>
              </a:rPr>
              <a:t>。</a:t>
            </a: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114" y="2823882"/>
            <a:ext cx="9293321" cy="403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94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1-2一級輔導紀錄表</a:t>
            </a:r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1251677" y="1707778"/>
            <a:ext cx="10608629" cy="122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6. 點擊【下一頁】，可上傳檔案附件【三、附件】上傳。</a:t>
            </a:r>
            <a:endParaRPr/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530" y="3220094"/>
            <a:ext cx="10905564" cy="33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1-2一級輔導紀錄表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1" name="Google Shape;261;p24"/>
          <p:cNvSpPr txBox="1">
            <a:spLocks noGrp="1"/>
          </p:cNvSpPr>
          <p:nvPr>
            <p:ph type="body" idx="1"/>
          </p:nvPr>
        </p:nvSpPr>
        <p:spPr>
          <a:xfrm>
            <a:off x="1251678" y="1452282"/>
            <a:ext cx="10646280" cy="5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4000">
                <a:solidFill>
                  <a:srgbClr val="FF0000"/>
                </a:solidFill>
              </a:rPr>
              <a:t>重點摘要</a:t>
            </a:r>
            <a:r>
              <a:rPr lang="zh-TW" sz="40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endParaRPr sz="4000">
              <a:solidFill>
                <a:srgbClr val="FF000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導師轉介二級，至少需上傳</a:t>
            </a:r>
            <a:r>
              <a:rPr lang="zh-TW" sz="4000">
                <a:solidFill>
                  <a:srgbClr val="FF00FF"/>
                </a:solidFill>
              </a:rPr>
              <a:t>5筆導師輔導紀錄+2筆親師工作紀錄</a:t>
            </a:r>
            <a:endParaRPr sz="4000">
              <a:solidFill>
                <a:srgbClr val="FF00FF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可上傳本學期(近期)或先前的導師紀錄</a:t>
            </a:r>
            <a:endParaRPr sz="4000">
              <a:solidFill>
                <a:srgbClr val="0070C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系統可帶入B卡導師紀錄，勾選逐筆帶入</a:t>
            </a:r>
            <a:endParaRPr sz="4000">
              <a:solidFill>
                <a:srgbClr val="0070C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導師可在系統上登打，或以附件上傳紀錄檔案</a:t>
            </a:r>
            <a:endParaRPr sz="4000">
              <a:solidFill>
                <a:srgbClr val="0070C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若未滿5筆，提交前，系統會自動提醒須補齊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94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1"/>
          </p:nvPr>
        </p:nvSpPr>
        <p:spPr>
          <a:xfrm>
            <a:off x="1251677" y="1707777"/>
            <a:ext cx="10406923" cy="23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三、導師在輔導個案後，認為該生需要進行轉介，隨即填寫1-1二級輔導轉介表：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 點選【申請中】按鈕以開始登錄後續學生資料。</a:t>
            </a:r>
            <a:endParaRPr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528" y="4321355"/>
            <a:ext cx="10821007" cy="151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為什麼要轉換系統?</a:t>
            </a:r>
            <a:endParaRPr>
              <a:solidFill>
                <a:srgbClr val="FF0000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251678" y="1592131"/>
            <a:ext cx="10178322" cy="526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舊系統使用自輔諮中心成立以來已超過10年，目前維護人力有限制，長期輔導資料保存較困難，永續維護存有資安風險。</a:t>
            </a:r>
            <a:endParaRPr sz="40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依據學生輔導法規定，</a:t>
            </a:r>
            <a:r>
              <a:rPr lang="zh-TW" sz="4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學生輔導資料於個案畢業離校後須保存10年</a:t>
            </a: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，得以</a:t>
            </a:r>
            <a:r>
              <a:rPr lang="zh-TW" sz="4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紙本或電子化</a:t>
            </a: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形式儲存，新系統更加</a:t>
            </a:r>
            <a:r>
              <a:rPr lang="zh-TW" sz="4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強化資安風險控管</a:t>
            </a: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，有利於電子化輔導資料保存。</a:t>
            </a:r>
            <a:endParaRPr sz="40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94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body" idx="1"/>
          </p:nvPr>
        </p:nvSpPr>
        <p:spPr>
          <a:xfrm>
            <a:off x="1251676" y="1452282"/>
            <a:ext cx="10940323" cy="17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2. 點選展開1-1二級輔導轉介表 &gt; 新增表單 &gt; 點擊【確定】。</a:t>
            </a:r>
            <a:endParaRPr sz="3200">
              <a:solidFill>
                <a:srgbClr val="0070C0"/>
              </a:solidFill>
            </a:endParaRPr>
          </a:p>
        </p:txBody>
      </p:sp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430" y="2729752"/>
            <a:ext cx="10500266" cy="4020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94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body" idx="1"/>
          </p:nvPr>
        </p:nvSpPr>
        <p:spPr>
          <a:xfrm>
            <a:off x="1251677" y="1425388"/>
            <a:ext cx="10406923" cy="543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（一）學校端導師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3. 請逐一填寫五頁的內容：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      【一、學生基本資料】、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      【二、個人危機/家庭狀況】、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      【三、學校及社會/危險指標評估】、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      【四、學生問題行為/導師/校內】、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      【五、轉介/附件】。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4. 完成填寫後請先點擊【儲存】，然後再點擊【提交】，將表單提交給輔導老師進行評估。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1"/>
          </p:nvPr>
        </p:nvSpPr>
        <p:spPr>
          <a:xfrm>
            <a:off x="1251678" y="1465729"/>
            <a:ext cx="10178322" cy="539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FF0000"/>
                </a:solidFill>
              </a:rPr>
              <a:t>（一）學校端導師</a:t>
            </a:r>
            <a:endParaRPr dirty="0"/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0070C0"/>
                </a:solidFill>
              </a:rPr>
              <a:t>1-1一級轉二級轉介表，系統設定每題必填，如有漏填，系統提交前會再提醒。</a:t>
            </a:r>
            <a:endParaRPr sz="4000" dirty="0">
              <a:solidFill>
                <a:srgbClr val="0070C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0070C0"/>
                </a:solidFill>
              </a:rPr>
              <a:t>每欄位亦有「無」、「其他」選項輔助說明</a:t>
            </a:r>
            <a:endParaRPr sz="4000" dirty="0">
              <a:solidFill>
                <a:srgbClr val="0070C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0070C0"/>
                </a:solidFill>
              </a:rPr>
              <a:t>七、校內資源及限制，晤談時間為開放式：（週一至週五）第1-8節、</a:t>
            </a:r>
            <a:r>
              <a:rPr lang="zh-TW" altLang="en-US" sz="4000" dirty="0">
                <a:solidFill>
                  <a:srgbClr val="0070C0"/>
                </a:solidFill>
              </a:rPr>
              <a:t>早自習</a:t>
            </a:r>
            <a:r>
              <a:rPr lang="en-US" altLang="zh-TW" sz="4000" dirty="0">
                <a:solidFill>
                  <a:srgbClr val="0070C0"/>
                </a:solidFill>
              </a:rPr>
              <a:t>/</a:t>
            </a:r>
            <a:r>
              <a:rPr lang="zh-TW" sz="4000" dirty="0">
                <a:solidFill>
                  <a:srgbClr val="0070C0"/>
                </a:solidFill>
              </a:rPr>
              <a:t>午休時間</a:t>
            </a:r>
            <a:endParaRPr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1251678" y="174812"/>
            <a:ext cx="10178322" cy="169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1-1一轉二級輔導轉介表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1251678" y="1438835"/>
            <a:ext cx="10178322" cy="444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7030A0"/>
                </a:solidFill>
              </a:rPr>
              <a:t>導</a:t>
            </a:r>
            <a:endParaRPr sz="32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7030A0"/>
                </a:solidFill>
              </a:rPr>
              <a:t>師</a:t>
            </a:r>
            <a:endParaRPr sz="32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7030A0"/>
                </a:solidFill>
              </a:rPr>
              <a:t>提</a:t>
            </a:r>
            <a:endParaRPr sz="32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7030A0"/>
                </a:solidFill>
              </a:rPr>
              <a:t>交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7030A0"/>
                </a:solidFill>
              </a:rPr>
              <a:t>🡪</a:t>
            </a:r>
            <a:endParaRPr/>
          </a:p>
        </p:txBody>
      </p:sp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540" y="1039701"/>
            <a:ext cx="8665790" cy="581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一轉二級輔導:</a:t>
            </a:r>
            <a:b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受理簽核說明</a:t>
            </a:r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subTitle" idx="1"/>
          </p:nvPr>
        </p:nvSpPr>
        <p:spPr>
          <a:xfrm>
            <a:off x="2182772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校內一轉二級輔導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</a:rPr>
              <a:t>二級輔導受理流程</a:t>
            </a:r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body" idx="1"/>
          </p:nvPr>
        </p:nvSpPr>
        <p:spPr>
          <a:xfrm>
            <a:off x="1118796" y="1338838"/>
            <a:ext cx="10940526" cy="55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dirty="0">
                <a:solidFill>
                  <a:srgbClr val="0070C0"/>
                </a:solidFill>
              </a:rPr>
              <a:t>1、第一關：輔導組長收件，勾選的欄位為：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b="1" dirty="0">
                <a:solidFill>
                  <a:srgbClr val="0070C0"/>
                </a:solidFill>
              </a:rPr>
              <a:t>       </a:t>
            </a:r>
            <a:r>
              <a:rPr lang="zh-TW" sz="3200" b="1" u="sng" dirty="0">
                <a:solidFill>
                  <a:srgbClr val="0070C0"/>
                </a:solidFill>
              </a:rPr>
              <a:t>(1)受理轉介，進行審核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b="1" dirty="0">
                <a:solidFill>
                  <a:srgbClr val="0070C0"/>
                </a:solidFill>
              </a:rPr>
              <a:t>       </a:t>
            </a:r>
            <a:r>
              <a:rPr lang="zh-TW" sz="3200" b="1" u="sng" dirty="0">
                <a:solidFill>
                  <a:srgbClr val="0070C0"/>
                </a:solidFill>
              </a:rPr>
              <a:t>(2)退回，請補正資料再重新上傳，敘明理由</a:t>
            </a:r>
            <a:r>
              <a:rPr lang="zh-TW" sz="3200" b="1" dirty="0">
                <a:solidFill>
                  <a:srgbClr val="0070C0"/>
                </a:solidFill>
              </a:rPr>
              <a:t>：</a:t>
            </a:r>
            <a:r>
              <a:rPr lang="zh-TW" sz="3200" dirty="0">
                <a:solidFill>
                  <a:srgbClr val="0070C0"/>
                </a:solidFill>
              </a:rPr>
              <a:t>開放欄位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b="1" dirty="0">
                <a:solidFill>
                  <a:srgbClr val="0070C0"/>
                </a:solidFill>
              </a:rPr>
              <a:t>       </a:t>
            </a:r>
            <a:r>
              <a:rPr lang="zh-TW" sz="3200" b="1" u="sng" dirty="0">
                <a:solidFill>
                  <a:srgbClr val="0070C0"/>
                </a:solidFill>
              </a:rPr>
              <a:t>(3)不予受理，其他說明/建議</a:t>
            </a:r>
            <a:r>
              <a:rPr lang="zh-TW" sz="3200" b="1" dirty="0">
                <a:solidFill>
                  <a:srgbClr val="0070C0"/>
                </a:solidFill>
              </a:rPr>
              <a:t>：</a:t>
            </a: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dirty="0">
                <a:solidFill>
                  <a:srgbClr val="0070C0"/>
                </a:solidFill>
              </a:rPr>
              <a:t>2、如為受理狀態，第二關：送交專輔教師或組長評估</a:t>
            </a: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dirty="0">
                <a:solidFill>
                  <a:srgbClr val="0070C0"/>
                </a:solidFill>
              </a:rPr>
              <a:t>3、第三關：輔導組長填覆</a:t>
            </a: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dirty="0">
                <a:solidFill>
                  <a:srgbClr val="0070C0"/>
                </a:solidFill>
              </a:rPr>
              <a:t>4、第四關：輔導主任審核</a:t>
            </a: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dirty="0">
                <a:solidFill>
                  <a:srgbClr val="0070C0"/>
                </a:solidFill>
              </a:rPr>
              <a:t>5、第五關：校長審核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b="1" dirty="0">
                <a:solidFill>
                  <a:srgbClr val="0070C0"/>
                </a:solidFill>
              </a:rPr>
              <a:t>       </a:t>
            </a:r>
            <a:r>
              <a:rPr lang="zh-TW" sz="3200" dirty="0">
                <a:solidFill>
                  <a:srgbClr val="0070C0"/>
                </a:solidFill>
              </a:rPr>
              <a:t>校長如不同意</a:t>
            </a:r>
            <a:r>
              <a:rPr lang="zh-TW" altLang="en-US" sz="3200" dirty="0">
                <a:solidFill>
                  <a:srgbClr val="0070C0"/>
                </a:solidFill>
              </a:rPr>
              <a:t>可</a:t>
            </a:r>
            <a:r>
              <a:rPr lang="zh-TW" sz="3200" dirty="0">
                <a:solidFill>
                  <a:srgbClr val="0070C0"/>
                </a:solidFill>
              </a:rPr>
              <a:t>退件，若導師尚有轉介需求須重跑</a:t>
            </a:r>
            <a:endParaRPr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1251678" y="201706"/>
            <a:ext cx="10178322" cy="16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1251678" y="1035424"/>
            <a:ext cx="10178322" cy="235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（二）學校端輔導組長受理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 填寫1-3 一轉二級評估審核表時，每個案只能新增一次審核表，而輔導老師和輔導組長皆有權新增該表單。</a:t>
            </a: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919" y="2712550"/>
            <a:ext cx="10100422" cy="41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1251678" y="1438835"/>
            <a:ext cx="10380028" cy="444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（二）學校端---輔導教師或輔導組長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一、 一轉二級：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輔導教師或輔導組長：填寫【一.主訴議題及危機評估】，然後點【提交】按鈕，以便下一階段的負責人進行審核和填寫。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1.個案問題類型 </a:t>
            </a:r>
            <a:r>
              <a:rPr lang="zh-TW" sz="3200">
                <a:solidFill>
                  <a:srgbClr val="0070C0"/>
                </a:solidFill>
                <a:latin typeface="PMingLiu"/>
                <a:ea typeface="PMingLiu"/>
                <a:cs typeface="PMingLiu"/>
                <a:sym typeface="PMingLiu"/>
              </a:rPr>
              <a:t>（參照 T01 - T19</a:t>
            </a: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2.個案危機評估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3.建議啟動通報機制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1251677" y="188259"/>
            <a:ext cx="10191769" cy="8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pic>
        <p:nvPicPr>
          <p:cNvPr id="325" name="Google Shape;325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43723" y="1046392"/>
            <a:ext cx="6569644" cy="581160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 txBox="1"/>
          <p:nvPr/>
        </p:nvSpPr>
        <p:spPr>
          <a:xfrm>
            <a:off x="2191875" y="1046500"/>
            <a:ext cx="9238200" cy="5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輔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導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教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師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或</a:t>
            </a:r>
            <a:endParaRPr sz="3200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組</a:t>
            </a:r>
            <a:endParaRPr sz="3200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長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提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交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1251678" y="174812"/>
            <a:ext cx="10178322" cy="169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1"/>
          </p:nvPr>
        </p:nvSpPr>
        <p:spPr>
          <a:xfrm>
            <a:off x="1251678" y="1210235"/>
            <a:ext cx="10433816" cy="547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（二）學校端---輔導組長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輔導組長：填寫【二、輔導建議】相關資源，然後點擊【提交】按鈕，以便下一階段的負責人進行審核和填寫。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1.轉介外部網絡服務方案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2.轉介特殊教育資源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3.由輔導室安排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4.建議個案參加…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5.介入性處遇之需求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介接EIP並優化輔導諮商系統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251678" y="1635161"/>
            <a:ext cx="10178322" cy="507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從舊版改制較難施作，因此協調教育處-教網中心 整合「</a:t>
            </a:r>
            <a:r>
              <a:rPr lang="zh-TW" sz="4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校務行政系統</a:t>
            </a: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」，全面導入學校人事資訊，由EIP介接新系統，讓全校教師</a:t>
            </a:r>
            <a:r>
              <a:rPr lang="zh-TW" sz="4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依不同輔導層級有不同權限</a:t>
            </a: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。</a:t>
            </a:r>
            <a:endParaRPr sz="40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新系統未來將由全誼資訊專業團隊負責維護，正式上線後，輔諮中心亦會視實際運作情形加以評估改善、優化。</a:t>
            </a:r>
            <a:endParaRPr sz="40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>
            <a:spLocks noGrp="1"/>
          </p:cNvSpPr>
          <p:nvPr>
            <p:ph type="title"/>
          </p:nvPr>
        </p:nvSpPr>
        <p:spPr>
          <a:xfrm>
            <a:off x="1251677" y="188259"/>
            <a:ext cx="10191769" cy="8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38" name="Google Shape;338;p36"/>
          <p:cNvSpPr txBox="1"/>
          <p:nvPr/>
        </p:nvSpPr>
        <p:spPr>
          <a:xfrm>
            <a:off x="1344707" y="1438835"/>
            <a:ext cx="10085294" cy="444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輔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導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組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長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提</a:t>
            </a:r>
            <a:endParaRPr sz="3200" b="0" i="0" u="none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交</a:t>
            </a:r>
            <a:endParaRPr dirty="0"/>
          </a:p>
        </p:txBody>
      </p:sp>
      <p:pic>
        <p:nvPicPr>
          <p:cNvPr id="339" name="Google Shape;3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849" y="1020375"/>
            <a:ext cx="9066680" cy="58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1251678" y="188259"/>
            <a:ext cx="10178322" cy="168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body" idx="1"/>
          </p:nvPr>
        </p:nvSpPr>
        <p:spPr>
          <a:xfrm>
            <a:off x="1251677" y="1008530"/>
            <a:ext cx="10541393" cy="215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FF0000"/>
                </a:solidFill>
              </a:rPr>
              <a:t>（二）學校端---輔導主任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填寫【三、處遇建議】</a:t>
            </a:r>
            <a:r>
              <a:rPr lang="zh-TW" sz="3200">
                <a:solidFill>
                  <a:srgbClr val="0070C0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3200">
                <a:solidFill>
                  <a:srgbClr val="0070C0"/>
                </a:solidFill>
              </a:rPr>
              <a:t>個案是否開案提供介入性輔導，或不開案，由輔導室協助導師輔導。其他建議欄位開放填答。                             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zh-TW" sz="3200">
                <a:solidFill>
                  <a:srgbClr val="0070C0"/>
                </a:solidFill>
              </a:rPr>
              <a:t>點擊【提交】按鈕，以便校長進行審核和填寫。</a:t>
            </a:r>
            <a:endParaRPr/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541" y="3092825"/>
            <a:ext cx="8949625" cy="37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251678" y="201706"/>
            <a:ext cx="10178322" cy="16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body" idx="1"/>
          </p:nvPr>
        </p:nvSpPr>
        <p:spPr>
          <a:xfrm>
            <a:off x="1116100" y="1156450"/>
            <a:ext cx="11076000" cy="4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（二）學校端---校長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校長：填寫【四、轉介評估】是否同意轉介由輔導室輔導。</a:t>
            </a:r>
            <a:endParaRPr/>
          </a:p>
        </p:txBody>
      </p:sp>
      <p:pic>
        <p:nvPicPr>
          <p:cNvPr id="353" name="Google Shape;35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704" y="2353235"/>
            <a:ext cx="8850673" cy="450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1-3一轉二級評估審核表</a:t>
            </a:r>
            <a:endParaRPr/>
          </a:p>
        </p:txBody>
      </p:sp>
      <p:sp>
        <p:nvSpPr>
          <p:cNvPr id="359" name="Google Shape;359;p39"/>
          <p:cNvSpPr txBox="1">
            <a:spLocks noGrp="1"/>
          </p:cNvSpPr>
          <p:nvPr>
            <p:ph type="body" idx="1"/>
          </p:nvPr>
        </p:nvSpPr>
        <p:spPr>
          <a:xfrm>
            <a:off x="1251678" y="1438835"/>
            <a:ext cx="10178322" cy="444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（三）開案後顯示輔導狀態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一、 一轉二級：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當上級皆同意轉介至二級時，該個案將於系統上顯示為「輔導」狀態。</a:t>
            </a:r>
            <a:endParaRPr/>
          </a:p>
        </p:txBody>
      </p:sp>
      <p:pic>
        <p:nvPicPr>
          <p:cNvPr id="360" name="Google Shape;36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136" y="3980330"/>
            <a:ext cx="10776414" cy="195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>
            <a:spLocks noGrp="1"/>
          </p:cNvSpPr>
          <p:nvPr>
            <p:ph type="title"/>
          </p:nvPr>
        </p:nvSpPr>
        <p:spPr>
          <a:xfrm>
            <a:off x="1251678" y="161365"/>
            <a:ext cx="10178322" cy="171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1-1B 一轉二級轉介表</a:t>
            </a:r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body" idx="1"/>
          </p:nvPr>
        </p:nvSpPr>
        <p:spPr>
          <a:xfrm>
            <a:off x="1251677" y="1116106"/>
            <a:ext cx="10648969" cy="249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（四）一轉二級</a:t>
            </a:r>
            <a:r>
              <a:rPr lang="zh-TW" sz="3200" b="1">
                <a:solidFill>
                  <a:srgbClr val="9900FF"/>
                </a:solidFill>
                <a:latin typeface="PMingLiu"/>
                <a:ea typeface="PMingLiu"/>
                <a:cs typeface="PMingLiu"/>
                <a:sym typeface="PMingLiu"/>
              </a:rPr>
              <a:t>（特殊開案模式</a:t>
            </a:r>
            <a:r>
              <a:rPr lang="zh-TW" sz="3200" b="1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3200" b="1">
              <a:solidFill>
                <a:srgbClr val="9900FF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【註】、當有</a:t>
            </a:r>
            <a:r>
              <a:rPr lang="zh-TW" sz="3200" b="1">
                <a:solidFill>
                  <a:srgbClr val="FF0000"/>
                </a:solidFill>
              </a:rPr>
              <a:t>轉銜個案</a:t>
            </a:r>
            <a:r>
              <a:rPr lang="zh-TW" sz="3200">
                <a:solidFill>
                  <a:srgbClr val="0070C0"/>
                </a:solidFill>
              </a:rPr>
              <a:t>或者</a:t>
            </a:r>
            <a:r>
              <a:rPr lang="zh-TW" sz="3200" b="1">
                <a:solidFill>
                  <a:srgbClr val="FF0000"/>
                </a:solidFill>
              </a:rPr>
              <a:t>危機案件</a:t>
            </a:r>
            <a:r>
              <a:rPr lang="zh-TW" sz="3200">
                <a:solidFill>
                  <a:srgbClr val="0070C0"/>
                </a:solidFill>
              </a:rPr>
              <a:t>時，</a:t>
            </a:r>
            <a:r>
              <a:rPr lang="zh-TW" sz="3200" b="1">
                <a:solidFill>
                  <a:srgbClr val="0070C0"/>
                </a:solidFill>
              </a:rPr>
              <a:t>輔導組長或輔導教師</a:t>
            </a:r>
            <a:r>
              <a:rPr lang="zh-TW" sz="3200">
                <a:solidFill>
                  <a:srgbClr val="0070C0"/>
                </a:solidFill>
              </a:rPr>
              <a:t>可點【個案申請】，填寫「1-1B 一轉二級轉介表」。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省略導師填表步驟，上傳相關附件，由行政審核及派案。</a:t>
            </a:r>
            <a:endParaRPr/>
          </a:p>
        </p:txBody>
      </p:sp>
      <p:pic>
        <p:nvPicPr>
          <p:cNvPr id="367" name="Google Shape;3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286" y="3613607"/>
            <a:ext cx="10959352" cy="298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e26599376_0_0"/>
          <p:cNvSpPr txBox="1">
            <a:spLocks noGrp="1"/>
          </p:cNvSpPr>
          <p:nvPr>
            <p:ph type="title"/>
          </p:nvPr>
        </p:nvSpPr>
        <p:spPr>
          <a:xfrm>
            <a:off x="1251678" y="161365"/>
            <a:ext cx="101784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1-1B 一轉二級轉介表</a:t>
            </a:r>
            <a:endParaRPr/>
          </a:p>
        </p:txBody>
      </p:sp>
      <p:sp>
        <p:nvSpPr>
          <p:cNvPr id="373" name="Google Shape;373;g32e26599376_0_0"/>
          <p:cNvSpPr txBox="1">
            <a:spLocks noGrp="1"/>
          </p:cNvSpPr>
          <p:nvPr>
            <p:ph type="body" idx="1"/>
          </p:nvPr>
        </p:nvSpPr>
        <p:spPr>
          <a:xfrm>
            <a:off x="1251675" y="1116093"/>
            <a:ext cx="10649100" cy="55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>
                <a:solidFill>
                  <a:srgbClr val="FF0000"/>
                </a:solidFill>
              </a:rPr>
              <a:t>（四）一轉二級</a:t>
            </a:r>
            <a:r>
              <a:rPr lang="zh-TW" sz="3200" b="1" dirty="0">
                <a:solidFill>
                  <a:srgbClr val="9900FF"/>
                </a:solidFill>
                <a:latin typeface="PMingLiu"/>
                <a:ea typeface="PMingLiu"/>
                <a:cs typeface="PMingLiu"/>
                <a:sym typeface="PMingLiu"/>
              </a:rPr>
              <a:t>（特殊開案模式</a:t>
            </a:r>
            <a:r>
              <a:rPr lang="zh-TW" sz="3200" b="1" dirty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3200" b="1" dirty="0">
              <a:solidFill>
                <a:srgbClr val="9900FF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>
                <a:solidFill>
                  <a:srgbClr val="0070C0"/>
                </a:solidFill>
              </a:rPr>
              <a:t>【註】、特殊開案模式建議經過校內會議達成共識再新增</a:t>
            </a:r>
            <a:endParaRPr sz="3200" dirty="0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>
                <a:solidFill>
                  <a:srgbClr val="0070C0"/>
                </a:solidFill>
              </a:rPr>
              <a:t>「1-1B 一轉二級轉介表」雖不需經由導師端轉介送件，但仍需由行政審核及派案。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83" dirty="0">
              <a:solidFill>
                <a:srgbClr val="0070C0"/>
              </a:solidFill>
            </a:endParaRPr>
          </a:p>
          <a:p>
            <a:pPr marL="228600" lvl="0" indent="-317500" algn="l" rtl="0"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ts val="3200"/>
              <a:buChar char="•"/>
            </a:pPr>
            <a:r>
              <a:rPr lang="zh-TW" sz="3200" dirty="0">
                <a:solidFill>
                  <a:srgbClr val="0070C0"/>
                </a:solidFill>
              </a:rPr>
              <a:t>審核流程 : </a:t>
            </a:r>
            <a:r>
              <a:rPr lang="zh-TW" altLang="en-US" sz="3200" dirty="0">
                <a:solidFill>
                  <a:srgbClr val="0070C0"/>
                </a:solidFill>
              </a:rPr>
              <a:t>由</a:t>
            </a:r>
            <a:r>
              <a:rPr lang="zh-TW" sz="3200" dirty="0">
                <a:solidFill>
                  <a:srgbClr val="0070C0"/>
                </a:solidFill>
              </a:rPr>
              <a:t>輔導教師或</a:t>
            </a:r>
            <a:r>
              <a:rPr lang="zh-TW" altLang="en-US" sz="3200" dirty="0">
                <a:solidFill>
                  <a:srgbClr val="0070C0"/>
                </a:solidFill>
              </a:rPr>
              <a:t>輔導</a:t>
            </a:r>
            <a:r>
              <a:rPr lang="zh-TW" sz="3200" dirty="0">
                <a:solidFill>
                  <a:srgbClr val="0070C0"/>
                </a:solidFill>
              </a:rPr>
              <a:t>組長先評估主訴議題或危機--&gt;輔導組長審核並點派--&gt;輔導主任審核--&gt;校長審核--&gt;</a:t>
            </a:r>
            <a:r>
              <a:rPr lang="zh-TW" altLang="en-US" sz="3200" dirty="0">
                <a:solidFill>
                  <a:srgbClr val="0070C0"/>
                </a:solidFill>
              </a:rPr>
              <a:t>二級</a:t>
            </a:r>
            <a:r>
              <a:rPr lang="zh-TW" sz="3200" dirty="0">
                <a:solidFill>
                  <a:srgbClr val="0070C0"/>
                </a:solidFill>
              </a:rPr>
              <a:t>開案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</a:endParaRPr>
          </a:p>
          <a:p>
            <a:pPr marL="228600" lvl="0" indent="-317500" algn="l" rtl="0"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ts val="3200"/>
              <a:buChar char="•"/>
            </a:pPr>
            <a:r>
              <a:rPr lang="zh-TW" sz="3200" dirty="0">
                <a:solidFill>
                  <a:srgbClr val="0070C0"/>
                </a:solidFill>
              </a:rPr>
              <a:t>雖未經導師轉介，但開案的實務操作仍須告知班級導師，以安排服務時程、場地，再開始提供介入性輔導服務。</a:t>
            </a:r>
            <a:endParaRPr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1-4 一轉二級初談紀錄表</a:t>
            </a:r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body" idx="1"/>
          </p:nvPr>
        </p:nvSpPr>
        <p:spPr>
          <a:xfrm>
            <a:off x="1251677" y="2286001"/>
            <a:ext cx="10474157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1-4一轉二級-初談紀錄表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2-0二級輔導-家長同意書(範例)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這兩表單皆非必要使用/上傳系統，各校可自行評估運用</a:t>
            </a: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（僅供參考運用，強化校內輔導評估開案流程）</a:t>
            </a:r>
            <a:endParaRPr sz="3200">
              <a:solidFill>
                <a:srgbClr val="0070C0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3-1 二轉三級---學生/家長同意書</a:t>
            </a:r>
            <a:endParaRPr/>
          </a:p>
        </p:txBody>
      </p:sp>
      <p:pic>
        <p:nvPicPr>
          <p:cNvPr id="506" name="Google Shape;506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0952" y="1234740"/>
            <a:ext cx="10954004" cy="52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3-1 二轉三級---學生/家長同意書</a:t>
            </a:r>
            <a:endParaRPr/>
          </a:p>
        </p:txBody>
      </p:sp>
      <p:sp>
        <p:nvSpPr>
          <p:cNvPr id="512" name="Google Shape;512;p62"/>
          <p:cNvSpPr txBox="1">
            <a:spLocks noGrp="1"/>
          </p:cNvSpPr>
          <p:nvPr>
            <p:ph type="body" idx="1"/>
          </p:nvPr>
        </p:nvSpPr>
        <p:spPr>
          <a:xfrm>
            <a:off x="987552" y="1627631"/>
            <a:ext cx="11027664" cy="523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solidFill>
                  <a:srgbClr val="0070C0"/>
                </a:solidFill>
              </a:rPr>
              <a:t>因應113.12.18頒布之學生輔導法修正案~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solidFill>
                  <a:srgbClr val="0070C0"/>
                </a:solidFill>
              </a:rPr>
              <a:t>新版的三級轉介同意書，同時呈現學生、家長的選項: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 dirty="0">
                <a:solidFill>
                  <a:srgbClr val="0070C0"/>
                </a:solidFill>
              </a:rPr>
              <a:t>1.當</a:t>
            </a:r>
            <a:r>
              <a:rPr lang="zh-TW" sz="3600" dirty="0">
                <a:solidFill>
                  <a:srgbClr val="FF0000"/>
                </a:solidFill>
              </a:rPr>
              <a:t>學生同意，但家長不同意</a:t>
            </a:r>
            <a:r>
              <a:rPr lang="zh-TW" sz="3600" dirty="0">
                <a:solidFill>
                  <a:srgbClr val="0070C0"/>
                </a:solidFill>
              </a:rPr>
              <a:t>時，</a:t>
            </a:r>
            <a:r>
              <a:rPr lang="zh-TW" sz="3600" dirty="0">
                <a:solidFill>
                  <a:srgbClr val="FF0000"/>
                </a:solidFill>
              </a:rPr>
              <a:t>仍可轉介三級</a:t>
            </a:r>
            <a:r>
              <a:rPr lang="zh-TW" sz="3600" dirty="0">
                <a:solidFill>
                  <a:srgbClr val="0070C0"/>
                </a:solidFill>
              </a:rPr>
              <a:t>~                   同意書簽名欄位下方有附註學輔法的規定(紅色標示)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 dirty="0">
                <a:solidFill>
                  <a:srgbClr val="0070C0"/>
                </a:solidFill>
              </a:rPr>
              <a:t>2.當</a:t>
            </a:r>
            <a:r>
              <a:rPr lang="zh-TW" sz="3600" dirty="0">
                <a:solidFill>
                  <a:srgbClr val="FF0000"/>
                </a:solidFill>
              </a:rPr>
              <a:t>學生不同意，家長同意</a:t>
            </a:r>
            <a:r>
              <a:rPr lang="zh-TW" sz="3600" dirty="0">
                <a:solidFill>
                  <a:srgbClr val="0070C0"/>
                </a:solidFill>
              </a:rPr>
              <a:t>時，</a:t>
            </a:r>
            <a:r>
              <a:rPr lang="zh-TW" sz="3600" dirty="0">
                <a:solidFill>
                  <a:srgbClr val="FF0000"/>
                </a:solidFill>
              </a:rPr>
              <a:t>仍可轉介三級</a:t>
            </a:r>
            <a:r>
              <a:rPr lang="zh-TW" sz="3600" dirty="0">
                <a:solidFill>
                  <a:srgbClr val="0070C0"/>
                </a:solidFill>
              </a:rPr>
              <a:t>~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 b="1" dirty="0">
                <a:solidFill>
                  <a:srgbClr val="92D050"/>
                </a:solidFill>
              </a:rPr>
              <a:t>但須由校方引導家長先跟個案溝通說明清楚~                                     主責人員進場也可評估服務形式&amp;共案模式。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校園危機事件:</a:t>
            </a:r>
            <a:b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安心服務轉介</a:t>
            </a:r>
            <a:endParaRPr/>
          </a:p>
        </p:txBody>
      </p:sp>
      <p:sp>
        <p:nvSpPr>
          <p:cNvPr id="578" name="Google Shape;578;p72"/>
          <p:cNvSpPr txBox="1">
            <a:spLocks noGrp="1"/>
          </p:cNvSpPr>
          <p:nvPr>
            <p:ph type="subTitle" idx="1"/>
          </p:nvPr>
        </p:nvSpPr>
        <p:spPr>
          <a:xfrm>
            <a:off x="2182772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校園危機事件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學校端各項表單</a:t>
            </a:r>
            <a:b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及人員權限層級</a:t>
            </a: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subTitle" idx="1"/>
          </p:nvPr>
        </p:nvSpPr>
        <p:spPr>
          <a:xfrm>
            <a:off x="2182772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系統權限一覽表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3"/>
          <p:cNvSpPr txBox="1">
            <a:spLocks noGrp="1"/>
          </p:cNvSpPr>
          <p:nvPr>
            <p:ph type="title"/>
          </p:nvPr>
        </p:nvSpPr>
        <p:spPr>
          <a:xfrm>
            <a:off x="1251678" y="158329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84" name="Google Shape;584;p73"/>
          <p:cNvSpPr txBox="1">
            <a:spLocks noGrp="1"/>
          </p:cNvSpPr>
          <p:nvPr>
            <p:ph type="body" idx="1"/>
          </p:nvPr>
        </p:nvSpPr>
        <p:spPr>
          <a:xfrm>
            <a:off x="1251675" y="1237125"/>
            <a:ext cx="101784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一、 </a:t>
            </a:r>
            <a:r>
              <a:rPr lang="zh-TW" sz="3200">
                <a:solidFill>
                  <a:srgbClr val="FF0000"/>
                </a:solidFill>
              </a:rPr>
              <a:t>輔導組長</a:t>
            </a:r>
            <a:r>
              <a:rPr lang="zh-TW" sz="3200">
                <a:solidFill>
                  <a:srgbClr val="0070C0"/>
                </a:solidFill>
              </a:rPr>
              <a:t>：當危機事件發生，輔導組長評估危機程度極需輔諮中心協助，可新增5-1危機事件轉介單</a:t>
            </a:r>
            <a:r>
              <a:rPr lang="zh-TW" sz="3200" b="1">
                <a:solidFill>
                  <a:srgbClr val="0070C0"/>
                </a:solidFill>
              </a:rPr>
              <a:t>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 請點【＋校園危機事件】 &gt; 確定 &gt; 生成對應項目。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0070C0"/>
                </a:solidFill>
              </a:rPr>
              <a:t>「轉介日」指的是建立此校園危機事件的日期。</a:t>
            </a:r>
            <a:endParaRPr sz="3200">
              <a:solidFill>
                <a:srgbClr val="0070C0"/>
              </a:solidFill>
            </a:endParaRPr>
          </a:p>
        </p:txBody>
      </p:sp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028" y="3558360"/>
            <a:ext cx="10837621" cy="309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4"/>
          <p:cNvSpPr txBox="1">
            <a:spLocks noGrp="1"/>
          </p:cNvSpPr>
          <p:nvPr>
            <p:ph type="title"/>
          </p:nvPr>
        </p:nvSpPr>
        <p:spPr>
          <a:xfrm>
            <a:off x="1251677" y="139850"/>
            <a:ext cx="10178322" cy="14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591" name="Google Shape;591;p74"/>
          <p:cNvSpPr txBox="1">
            <a:spLocks noGrp="1"/>
          </p:cNvSpPr>
          <p:nvPr>
            <p:ph type="body" idx="1"/>
          </p:nvPr>
        </p:nvSpPr>
        <p:spPr>
          <a:xfrm>
            <a:off x="1090313" y="1480605"/>
            <a:ext cx="4675787" cy="440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FF0000"/>
                </a:solidFill>
              </a:rPr>
              <a:t>2. 輔導組長 </a:t>
            </a:r>
            <a:endParaRPr sz="32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點選展開 &gt; 新增表單 &gt;  填寫【危機事件概況】</a:t>
            </a:r>
            <a:endParaRPr sz="3200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完成填寫後請先點擊【儲存】，然後再點擊【提交】，將表單提交給輔導老師進行評估。</a:t>
            </a:r>
            <a:endParaRPr/>
          </a:p>
        </p:txBody>
      </p:sp>
      <p:pic>
        <p:nvPicPr>
          <p:cNvPr id="592" name="Google Shape;59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007" y="971600"/>
            <a:ext cx="6253779" cy="5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5"/>
          <p:cNvSpPr txBox="1">
            <a:spLocks noGrp="1"/>
          </p:cNvSpPr>
          <p:nvPr>
            <p:ph type="title"/>
          </p:nvPr>
        </p:nvSpPr>
        <p:spPr>
          <a:xfrm>
            <a:off x="1251678" y="150641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598" name="Google Shape;598;p75"/>
          <p:cNvSpPr txBox="1">
            <a:spLocks noGrp="1"/>
          </p:cNvSpPr>
          <p:nvPr>
            <p:ph type="body" idx="1"/>
          </p:nvPr>
        </p:nvSpPr>
        <p:spPr>
          <a:xfrm>
            <a:off x="1251678" y="1387737"/>
            <a:ext cx="10178322" cy="449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3. 一旦成功提交，系統將顯示為「已提交」，並將狀態更新為「待審核」，以供輔導主任、校長進行審核。</a:t>
            </a:r>
            <a:endParaRPr/>
          </a:p>
        </p:txBody>
      </p:sp>
      <p:pic>
        <p:nvPicPr>
          <p:cNvPr id="599" name="Google Shape;59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677" y="2436127"/>
            <a:ext cx="9097645" cy="606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605" name="Google Shape;605;p76"/>
          <p:cNvSpPr txBox="1">
            <a:spLocks noGrp="1"/>
          </p:cNvSpPr>
          <p:nvPr>
            <p:ph type="body" idx="1"/>
          </p:nvPr>
        </p:nvSpPr>
        <p:spPr>
          <a:xfrm>
            <a:off x="1251678" y="1290918"/>
            <a:ext cx="10178322" cy="556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FF0000"/>
                </a:solidFill>
              </a:rPr>
              <a:t>二、輔導主任</a:t>
            </a:r>
            <a:endParaRPr sz="4000">
              <a:solidFill>
                <a:srgbClr val="FF0000"/>
              </a:solidFill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>
                <a:solidFill>
                  <a:srgbClr val="0070C0"/>
                </a:solidFill>
              </a:rPr>
              <a:t>1. 在進入系統後，在「待簽核」即可看見此校園危機個案。</a:t>
            </a:r>
            <a:endParaRPr/>
          </a:p>
        </p:txBody>
      </p:sp>
      <p:pic>
        <p:nvPicPr>
          <p:cNvPr id="606" name="Google Shape;60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61" y="3644153"/>
            <a:ext cx="10909255" cy="232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7"/>
          <p:cNvSpPr txBox="1">
            <a:spLocks noGrp="1"/>
          </p:cNvSpPr>
          <p:nvPr>
            <p:ph type="title"/>
          </p:nvPr>
        </p:nvSpPr>
        <p:spPr>
          <a:xfrm>
            <a:off x="1251678" y="179101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612" name="Google Shape;612;p77"/>
          <p:cNvSpPr txBox="1">
            <a:spLocks noGrp="1"/>
          </p:cNvSpPr>
          <p:nvPr>
            <p:ph type="body" idx="1"/>
          </p:nvPr>
        </p:nvSpPr>
        <p:spPr>
          <a:xfrm>
            <a:off x="935915" y="2358225"/>
            <a:ext cx="10494085" cy="352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 sz="2400">
                <a:solidFill>
                  <a:srgbClr val="7030A0"/>
                </a:solidFill>
              </a:rPr>
              <a:t>主任提交通過後</a:t>
            </a:r>
            <a:endParaRPr sz="2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zh-TW" sz="2400">
                <a:solidFill>
                  <a:srgbClr val="7030A0"/>
                </a:solidFill>
              </a:rPr>
              <a:t>  顯示狀態:通過</a:t>
            </a:r>
            <a:endParaRPr sz="2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zh-TW" sz="2400">
                <a:solidFill>
                  <a:srgbClr val="7030A0"/>
                </a:solidFill>
              </a:rPr>
              <a:t>下一關校長</a:t>
            </a:r>
            <a:endParaRPr/>
          </a:p>
        </p:txBody>
      </p:sp>
      <p:pic>
        <p:nvPicPr>
          <p:cNvPr id="613" name="Google Shape;61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202" y="1016126"/>
            <a:ext cx="8796385" cy="584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8"/>
          <p:cNvSpPr txBox="1">
            <a:spLocks noGrp="1"/>
          </p:cNvSpPr>
          <p:nvPr>
            <p:ph type="title"/>
          </p:nvPr>
        </p:nvSpPr>
        <p:spPr>
          <a:xfrm>
            <a:off x="1251678" y="232342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619" name="Google Shape;619;p78"/>
          <p:cNvSpPr txBox="1">
            <a:spLocks noGrp="1"/>
          </p:cNvSpPr>
          <p:nvPr>
            <p:ph type="body" idx="1"/>
          </p:nvPr>
        </p:nvSpPr>
        <p:spPr>
          <a:xfrm>
            <a:off x="1251675" y="1307050"/>
            <a:ext cx="106530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三、 校長：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1. 在進入系統後，在「待簽核」可看見此校園危機個案。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0070C0"/>
                </a:solidFill>
              </a:rPr>
              <a:t>2. 點選個案後，進行審核，一旦點擊通過，系統將標記為通過，校長便可進行接下來的審核流程。</a:t>
            </a:r>
            <a:endParaRPr/>
          </a:p>
        </p:txBody>
      </p:sp>
      <p:pic>
        <p:nvPicPr>
          <p:cNvPr id="620" name="Google Shape;62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21" y="3786693"/>
            <a:ext cx="10891333" cy="29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9"/>
          <p:cNvSpPr txBox="1">
            <a:spLocks noGrp="1"/>
          </p:cNvSpPr>
          <p:nvPr>
            <p:ph type="title"/>
          </p:nvPr>
        </p:nvSpPr>
        <p:spPr>
          <a:xfrm>
            <a:off x="1251678" y="179101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626" name="Google Shape;626;p79"/>
          <p:cNvSpPr txBox="1">
            <a:spLocks noGrp="1"/>
          </p:cNvSpPr>
          <p:nvPr>
            <p:ph type="body" idx="1"/>
          </p:nvPr>
        </p:nvSpPr>
        <p:spPr>
          <a:xfrm>
            <a:off x="1021976" y="2358225"/>
            <a:ext cx="10408024" cy="352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 sz="2400">
                <a:solidFill>
                  <a:srgbClr val="7030A0"/>
                </a:solidFill>
              </a:rPr>
              <a:t>校長提交通過</a:t>
            </a:r>
            <a:endParaRPr sz="2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zh-TW" sz="2400">
                <a:solidFill>
                  <a:srgbClr val="7030A0"/>
                </a:solidFill>
              </a:rPr>
              <a:t>   顯示狀態:通過</a:t>
            </a:r>
            <a:endParaRPr sz="2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zh-TW" sz="2400">
                <a:solidFill>
                  <a:srgbClr val="7030A0"/>
                </a:solidFill>
              </a:rPr>
              <a:t>下一關</a:t>
            </a:r>
            <a:endParaRPr sz="2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zh-TW" sz="2400">
                <a:solidFill>
                  <a:srgbClr val="7030A0"/>
                </a:solidFill>
              </a:rPr>
              <a:t>   輔諮中心督導</a:t>
            </a:r>
            <a:endParaRPr/>
          </a:p>
        </p:txBody>
      </p:sp>
      <p:pic>
        <p:nvPicPr>
          <p:cNvPr id="627" name="Google Shape;62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598" y="978408"/>
            <a:ext cx="8575339" cy="595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0"/>
          <p:cNvSpPr txBox="1">
            <a:spLocks noGrp="1"/>
          </p:cNvSpPr>
          <p:nvPr>
            <p:ph type="title"/>
          </p:nvPr>
        </p:nvSpPr>
        <p:spPr>
          <a:xfrm>
            <a:off x="1251678" y="232342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Impact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</a:rPr>
              <a:t>5-1危機事件轉介單</a:t>
            </a:r>
            <a:endParaRPr/>
          </a:p>
        </p:txBody>
      </p:sp>
      <p:sp>
        <p:nvSpPr>
          <p:cNvPr id="633" name="Google Shape;633;p80"/>
          <p:cNvSpPr txBox="1">
            <a:spLocks noGrp="1"/>
          </p:cNvSpPr>
          <p:nvPr>
            <p:ph type="body" idx="1"/>
          </p:nvPr>
        </p:nvSpPr>
        <p:spPr>
          <a:xfrm>
            <a:off x="1251678" y="1441526"/>
            <a:ext cx="10616862" cy="527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如校內遇有重大危機事件，需緊急協助處遇者，輔導組長可先以電話聯繫輔諮中心張綵倫督導（03-9575923分機14），線上後傳。</a:t>
            </a:r>
            <a:endParaRPr sz="40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專輔教師非危機事件轉介窗口，未提供填寫轉介表之權限、審核權限。</a:t>
            </a:r>
            <a:endParaRPr sz="4000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zh-TW" sz="40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5-1危機轉介單、5-2危機回覆單、5-4危機結案表，有開放給「主責專輔教師」閱覽權限</a:t>
            </a:r>
            <a:endParaRPr sz="40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Microsoft JhengHei"/>
              <a:buNone/>
            </a:pPr>
            <a: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新輔導諮商系統</a:t>
            </a:r>
            <a:b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上線期程</a:t>
            </a:r>
            <a:endParaRPr/>
          </a:p>
        </p:txBody>
      </p:sp>
      <p:sp>
        <p:nvSpPr>
          <p:cNvPr id="639" name="Google Shape;639;p81"/>
          <p:cNvSpPr txBox="1">
            <a:spLocks noGrp="1"/>
          </p:cNvSpPr>
          <p:nvPr>
            <p:ph type="subTitle" idx="1"/>
          </p:nvPr>
        </p:nvSpPr>
        <p:spPr>
          <a:xfrm>
            <a:off x="2182772" y="6185647"/>
            <a:ext cx="8045373" cy="53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800"/>
              <a:t>宜蘭縣學生輔導諮商中心</a:t>
            </a:r>
            <a:endParaRPr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3"/>
          <p:cNvSpPr txBox="1">
            <a:spLocks noGrp="1"/>
          </p:cNvSpPr>
          <p:nvPr>
            <p:ph type="body" idx="1"/>
          </p:nvPr>
        </p:nvSpPr>
        <p:spPr>
          <a:xfrm>
            <a:off x="1251675" y="1323200"/>
            <a:ext cx="10560600" cy="5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u="sng" dirty="0">
                <a:solidFill>
                  <a:srgbClr val="7030A0"/>
                </a:solidFill>
              </a:rPr>
              <a:t>114.02.11 新系統試辦，三級在案中 重新移至新系統開案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   </a:t>
            </a:r>
            <a:r>
              <a:rPr lang="zh-TW" sz="3200" dirty="0">
                <a:solidFill>
                  <a:srgbClr val="0070C0"/>
                </a:solidFill>
              </a:rPr>
              <a:t>鼓勵一級轉二級線上轉介，新轉介案可試用新系統。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solidFill>
                  <a:srgbClr val="0070C0"/>
                </a:solidFill>
              </a:rPr>
              <a:t>  </a:t>
            </a:r>
            <a:r>
              <a:rPr lang="zh-TW" altLang="en-US" sz="3200" dirty="0">
                <a:solidFill>
                  <a:srgbClr val="0070C0"/>
                </a:solidFill>
              </a:rPr>
              <a:t> </a:t>
            </a:r>
            <a:r>
              <a:rPr lang="zh-TW" sz="3200" dirty="0">
                <a:solidFill>
                  <a:srgbClr val="0070C0"/>
                </a:solidFill>
              </a:rPr>
              <a:t>有困難學校由輔諮中心給予指導、說明</a:t>
            </a:r>
            <a:endParaRPr dirty="0"/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 u="sng" dirty="0">
                <a:solidFill>
                  <a:srgbClr val="7030A0"/>
                </a:solidFill>
              </a:rPr>
              <a:t>114.08 正式啟動新系統</a:t>
            </a:r>
            <a:endParaRPr sz="3200" b="1" u="sng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solidFill>
                  <a:srgbClr val="0070C0"/>
                </a:solidFill>
              </a:rPr>
              <a:t>  </a:t>
            </a:r>
            <a:r>
              <a:rPr lang="zh-TW" altLang="en-US" sz="3200" dirty="0">
                <a:solidFill>
                  <a:srgbClr val="0070C0"/>
                </a:solidFill>
              </a:rPr>
              <a:t> </a:t>
            </a:r>
            <a:r>
              <a:rPr lang="zh-TW" sz="3200" dirty="0">
                <a:solidFill>
                  <a:srgbClr val="0070C0"/>
                </a:solidFill>
              </a:rPr>
              <a:t>暑假再次辦理說明會，納入初任輔導教師+輔導行政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solidFill>
                  <a:srgbClr val="0070C0"/>
                </a:solidFill>
              </a:rPr>
              <a:t>  </a:t>
            </a:r>
            <a:r>
              <a:rPr lang="zh-TW" altLang="en-US" sz="3200" dirty="0">
                <a:solidFill>
                  <a:srgbClr val="0070C0"/>
                </a:solidFill>
              </a:rPr>
              <a:t> </a:t>
            </a:r>
            <a:r>
              <a:rPr lang="zh-TW" sz="3200" dirty="0">
                <a:solidFill>
                  <a:srgbClr val="0070C0"/>
                </a:solidFill>
              </a:rPr>
              <a:t>三級輔導工作 全面以新系統作轉介、服務紀錄保存</a:t>
            </a:r>
            <a:endParaRPr sz="3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solidFill>
                  <a:srgbClr val="0070C0"/>
                </a:solidFill>
              </a:rPr>
              <a:t>  </a:t>
            </a:r>
            <a:r>
              <a:rPr lang="zh-TW" altLang="en-US" sz="3200" dirty="0">
                <a:solidFill>
                  <a:srgbClr val="0070C0"/>
                </a:solidFill>
              </a:rPr>
              <a:t> </a:t>
            </a:r>
            <a:r>
              <a:rPr lang="zh-TW" sz="3200" dirty="0">
                <a:solidFill>
                  <a:srgbClr val="0070C0"/>
                </a:solidFill>
              </a:rPr>
              <a:t>持續鼓勵各校推動，並評估系統功能優化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651" name="Google Shape;651;p83"/>
          <p:cNvSpPr txBox="1">
            <a:spLocks noGrp="1"/>
          </p:cNvSpPr>
          <p:nvPr>
            <p:ph type="title"/>
          </p:nvPr>
        </p:nvSpPr>
        <p:spPr>
          <a:xfrm>
            <a:off x="1251678" y="232342"/>
            <a:ext cx="10178322" cy="95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新輔導諮商系統 上線期程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4647304" y="161364"/>
            <a:ext cx="4862456" cy="669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1-1 一級轉二級轉介表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1-2 一級輔導紀錄表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1-3 一轉二級評估審核表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 </a:t>
            </a:r>
            <a:endParaRPr sz="80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2-1 二級輔導紀錄表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2-3 二級輔導結案表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 </a:t>
            </a:r>
            <a:endParaRPr sz="80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3-1 三級轉介表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3-3 三級轉介回覆單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 </a:t>
            </a:r>
            <a:endParaRPr sz="80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4-3 三級期末服務摘要表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4-4 三級結案表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 </a:t>
            </a:r>
            <a:endParaRPr sz="80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5-1 危機事件轉介單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5-2 危機事件回覆單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zh-TW" sz="8000">
                <a:solidFill>
                  <a:srgbClr val="FFFF00"/>
                </a:solidFill>
              </a:rPr>
              <a:t>5-4 危機服務結案表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0" y="2947594"/>
            <a:ext cx="2398955" cy="219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學校端</a:t>
            </a:r>
            <a:endParaRPr sz="4800" b="0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</a:t>
            </a:r>
            <a:endParaRPr sz="4800" b="0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表單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>
            <a:spLocks noGrp="1"/>
          </p:cNvSpPr>
          <p:nvPr>
            <p:ph type="title"/>
          </p:nvPr>
        </p:nvSpPr>
        <p:spPr>
          <a:xfrm>
            <a:off x="7820725" y="1319950"/>
            <a:ext cx="42420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r>
              <a:rPr lang="zh-TW" sz="2800">
                <a:latin typeface="Gill Sans"/>
                <a:ea typeface="Gill Sans"/>
                <a:cs typeface="Gill Sans"/>
                <a:sym typeface="Gill Sans"/>
              </a:rPr>
              <a:t>宜蘭縣學生輔導諮商中心</a:t>
            </a:r>
            <a:br>
              <a:rPr lang="zh-TW" sz="2800"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2800">
                <a:latin typeface="Gill Sans"/>
                <a:ea typeface="Gill Sans"/>
                <a:cs typeface="Gill Sans"/>
                <a:sym typeface="Gill Sans"/>
              </a:rPr>
              <a:t>新輔導諮商系統聯繫窗口</a:t>
            </a:r>
            <a:endParaRPr/>
          </a:p>
        </p:txBody>
      </p:sp>
      <p:sp>
        <p:nvSpPr>
          <p:cNvPr id="657" name="Google Shape;657;p84"/>
          <p:cNvSpPr txBox="1">
            <a:spLocks noGrp="1"/>
          </p:cNvSpPr>
          <p:nvPr>
            <p:ph type="body" idx="1"/>
          </p:nvPr>
        </p:nvSpPr>
        <p:spPr>
          <a:xfrm>
            <a:off x="7691425" y="3096875"/>
            <a:ext cx="45006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800" b="1"/>
              <a:t>張綵倫 督導兼副召集人</a:t>
            </a:r>
            <a:endParaRPr sz="2800" b="1"/>
          </a:p>
          <a:p>
            <a:pPr marL="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zh-TW" sz="2800" b="1"/>
              <a:t>(03)9575923分機14</a:t>
            </a:r>
            <a:endParaRPr sz="2800" b="1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zh-TW" sz="2800" b="1"/>
              <a:t>lun0325@tmail.ilc.edu.tw</a:t>
            </a:r>
            <a:endParaRPr sz="2800" b="1"/>
          </a:p>
        </p:txBody>
      </p:sp>
      <p:sp>
        <p:nvSpPr>
          <p:cNvPr id="658" name="Google Shape;658;p84"/>
          <p:cNvSpPr/>
          <p:nvPr/>
        </p:nvSpPr>
        <p:spPr>
          <a:xfrm>
            <a:off x="457386" y="1985212"/>
            <a:ext cx="689565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 u="none" strike="noStrike" cap="none">
                <a:solidFill>
                  <a:srgbClr val="E795DD"/>
                </a:solidFill>
                <a:latin typeface="Gill Sans"/>
                <a:ea typeface="Gill Sans"/>
                <a:cs typeface="Gill Sans"/>
                <a:sym typeface="Gill Sans"/>
              </a:rPr>
              <a:t>學生輔導工作需要跨系統合作</a:t>
            </a:r>
            <a:endParaRPr sz="3200" b="1" i="0" u="none" strike="noStrike" cap="none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E795DD"/>
                </a:solidFill>
                <a:latin typeface="Gill Sans"/>
                <a:ea typeface="Gill Sans"/>
                <a:cs typeface="Gill Sans"/>
                <a:sym typeface="Gill Sans"/>
              </a:rPr>
              <a:t>從線上系統到實務工作的改造、優化</a:t>
            </a: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E795DD"/>
                </a:solidFill>
                <a:latin typeface="Gill Sans"/>
                <a:ea typeface="Gill Sans"/>
                <a:cs typeface="Gill Sans"/>
                <a:sym typeface="Gill Sans"/>
              </a:rPr>
              <a:t>都需要你我通力合作，滾動式修正。</a:t>
            </a: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E795DD"/>
                </a:solidFill>
                <a:latin typeface="Gill Sans"/>
                <a:ea typeface="Gill Sans"/>
                <a:cs typeface="Gill Sans"/>
                <a:sym typeface="Gill Sans"/>
              </a:rPr>
              <a:t>謝謝您在學校輔導工作上的用心!!!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E795DD"/>
                </a:solidFill>
                <a:latin typeface="Gill Sans"/>
                <a:ea typeface="Gill Sans"/>
                <a:cs typeface="Gill Sans"/>
                <a:sym typeface="Gill Sans"/>
              </a:rPr>
              <a:t>讓我們為了更有力的三級輔導系統而努力，讓孩子在脆弱時被穩穩地接住</a:t>
            </a:r>
            <a:endParaRPr sz="3200" b="1">
              <a:solidFill>
                <a:srgbClr val="E795D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59" name="Google Shape;65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3183" y="0"/>
            <a:ext cx="2455781" cy="198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各表單可閱覽之身份人員</a:t>
            </a:r>
            <a:b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</a:br>
            <a:endParaRPr>
              <a:solidFill>
                <a:srgbClr val="FF0000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14" y="1332846"/>
            <a:ext cx="10858672" cy="542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3846" y="3393487"/>
            <a:ext cx="993967" cy="141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7814" y="5678146"/>
            <a:ext cx="4119238" cy="93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7051" y="2042160"/>
            <a:ext cx="3266983" cy="229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118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模組個案管理相關選單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1251678" y="2437462"/>
            <a:ext cx="10178322" cy="442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1. </a:t>
            </a:r>
            <a:r>
              <a:rPr lang="zh-TW" sz="3200" u="sng">
                <a:solidFill>
                  <a:srgbClr val="FF0000"/>
                </a:solidFill>
              </a:rPr>
              <a:t>個案管理</a:t>
            </a:r>
            <a:r>
              <a:rPr lang="zh-TW" sz="3200">
                <a:solidFill>
                  <a:srgbClr val="FF0000"/>
                </a:solidFill>
              </a:rPr>
              <a:t>：</a:t>
            </a:r>
            <a:r>
              <a:rPr lang="zh-TW" sz="3200">
                <a:solidFill>
                  <a:srgbClr val="0070C0"/>
                </a:solidFill>
              </a:rPr>
              <a:t>進入個案管理界面，建立、查詢、編輯和管理學生個案資訊。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2. </a:t>
            </a:r>
            <a:r>
              <a:rPr lang="zh-TW" sz="3200" u="sng">
                <a:solidFill>
                  <a:srgbClr val="FF0000"/>
                </a:solidFill>
              </a:rPr>
              <a:t>統計匯出</a:t>
            </a:r>
            <a:r>
              <a:rPr lang="zh-TW" sz="3200">
                <a:solidFill>
                  <a:srgbClr val="FF0000"/>
                </a:solidFill>
              </a:rPr>
              <a:t>：</a:t>
            </a:r>
            <a:r>
              <a:rPr lang="zh-TW" sz="3200">
                <a:solidFill>
                  <a:srgbClr val="0070C0"/>
                </a:solidFill>
              </a:rPr>
              <a:t>快速匯出個案服務清冊、工作紀錄表匯出。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3. </a:t>
            </a:r>
            <a:r>
              <a:rPr lang="zh-TW" sz="3200" u="sng">
                <a:solidFill>
                  <a:srgbClr val="FF0000"/>
                </a:solidFill>
              </a:rPr>
              <a:t>校端管理設定</a:t>
            </a:r>
            <a:r>
              <a:rPr lang="zh-TW" sz="3200">
                <a:solidFill>
                  <a:srgbClr val="FF0000"/>
                </a:solidFill>
              </a:rPr>
              <a:t>：</a:t>
            </a:r>
            <a:r>
              <a:rPr lang="zh-TW" sz="3200">
                <a:solidFill>
                  <a:srgbClr val="0070C0"/>
                </a:solidFill>
              </a:rPr>
              <a:t>設定表單簽核流程和輔導教師，輕鬆管理校端相關設置。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>
                <a:solidFill>
                  <a:srgbClr val="FF0000"/>
                </a:solidFill>
              </a:rPr>
              <a:t>4. </a:t>
            </a:r>
            <a:r>
              <a:rPr lang="zh-TW" sz="3200" u="sng">
                <a:solidFill>
                  <a:srgbClr val="FF0000"/>
                </a:solidFill>
              </a:rPr>
              <a:t>工作紀錄表</a:t>
            </a:r>
            <a:r>
              <a:rPr lang="zh-TW" sz="3200">
                <a:solidFill>
                  <a:srgbClr val="FF0000"/>
                </a:solidFill>
              </a:rPr>
              <a:t>：</a:t>
            </a:r>
            <a:r>
              <a:rPr lang="zh-TW" sz="3200">
                <a:solidFill>
                  <a:srgbClr val="0070C0"/>
                </a:solidFill>
              </a:rPr>
              <a:t>用於記錄輔導工作摘要和進度。</a:t>
            </a:r>
            <a:endParaRPr/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678" y="1247887"/>
            <a:ext cx="10034193" cy="83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251678" y="365760"/>
            <a:ext cx="10178322" cy="1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Gill Sans"/>
              <a:buNone/>
            </a:pPr>
            <a:r>
              <a:rPr lang="zh-TW">
                <a:solidFill>
                  <a:srgbClr val="FF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模組個案管理權限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9428" y="537882"/>
            <a:ext cx="5033166" cy="42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33683" y="1438835"/>
            <a:ext cx="10240440" cy="54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Microsoft JhengHei"/>
              <a:buNone/>
            </a:pPr>
            <a:r>
              <a:rPr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使用通則說明</a:t>
            </a:r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1"/>
          </p:nvPr>
        </p:nvSpPr>
        <p:spPr>
          <a:xfrm>
            <a:off x="2182772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系統使用通則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徽章">
  <a:themeElements>
    <a:clrScheme name="徽章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2890</Words>
  <Application>Microsoft Office PowerPoint</Application>
  <PresentationFormat>寬螢幕</PresentationFormat>
  <Paragraphs>244</Paragraphs>
  <Slides>50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58" baseType="lpstr">
      <vt:lpstr>DFKai-SB</vt:lpstr>
      <vt:lpstr>Impact</vt:lpstr>
      <vt:lpstr>PMingLiu</vt:lpstr>
      <vt:lpstr>Microsoft JhengHei</vt:lpstr>
      <vt:lpstr>Arial</vt:lpstr>
      <vt:lpstr>Gill Sans</vt:lpstr>
      <vt:lpstr>徽章</vt:lpstr>
      <vt:lpstr>徽章</vt:lpstr>
      <vt:lpstr>新輔導諮商系統 說明會</vt:lpstr>
      <vt:lpstr>為什麼要轉換系統?</vt:lpstr>
      <vt:lpstr>介接EIP並優化輔導諮商系統</vt:lpstr>
      <vt:lpstr>學校端各項表單 及人員權限層級</vt:lpstr>
      <vt:lpstr>PowerPoint 簡報</vt:lpstr>
      <vt:lpstr>各表單可閱覽之身份人員 </vt:lpstr>
      <vt:lpstr>模組個案管理相關選單</vt:lpstr>
      <vt:lpstr>模組個案管理權限</vt:lpstr>
      <vt:lpstr>使用通則說明</vt:lpstr>
      <vt:lpstr>系統使用通則說明</vt:lpstr>
      <vt:lpstr>登入輔導系統時，有推播通知審核</vt:lpstr>
      <vt:lpstr>一轉二級輔導: 導師填寫說明</vt:lpstr>
      <vt:lpstr>1-1一轉二級輔導轉介表</vt:lpstr>
      <vt:lpstr>1-2一級輔導紀錄表</vt:lpstr>
      <vt:lpstr>1-2一級輔導紀錄表</vt:lpstr>
      <vt:lpstr>1-2一級輔導紀錄表</vt:lpstr>
      <vt:lpstr>1-2一級輔導紀錄表</vt:lpstr>
      <vt:lpstr>1-2一級輔導紀錄表</vt:lpstr>
      <vt:lpstr>1-1一轉二級輔導轉介表</vt:lpstr>
      <vt:lpstr>1-1一轉二級輔導轉介表</vt:lpstr>
      <vt:lpstr>1-1一轉二級輔導轉介表</vt:lpstr>
      <vt:lpstr>1-1一轉二級輔導轉介表</vt:lpstr>
      <vt:lpstr>1-1一轉二級輔導轉介表</vt:lpstr>
      <vt:lpstr>一轉二級輔導: 受理簽核說明</vt:lpstr>
      <vt:lpstr>二級輔導受理流程</vt:lpstr>
      <vt:lpstr>1-3一轉二級評估審核表</vt:lpstr>
      <vt:lpstr>1-3一轉二級評估審核表</vt:lpstr>
      <vt:lpstr>1-3一轉二級評估審核表</vt:lpstr>
      <vt:lpstr>1-3一轉二級評估審核表</vt:lpstr>
      <vt:lpstr>1-3一轉二級評估審核表</vt:lpstr>
      <vt:lpstr>1-3一轉二級評估審核表</vt:lpstr>
      <vt:lpstr>1-3一轉二級評估審核表</vt:lpstr>
      <vt:lpstr>1-3一轉二級評估審核表</vt:lpstr>
      <vt:lpstr>1-1B 一轉二級轉介表</vt:lpstr>
      <vt:lpstr>1-1B 一轉二級轉介表</vt:lpstr>
      <vt:lpstr>1-4 一轉二級初談紀錄表</vt:lpstr>
      <vt:lpstr>3-1 二轉三級---學生/家長同意書</vt:lpstr>
      <vt:lpstr>3-1 二轉三級---學生/家長同意書</vt:lpstr>
      <vt:lpstr>校園危機事件: 安心服務轉介</vt:lpstr>
      <vt:lpstr>5-1危機事件轉介單</vt:lpstr>
      <vt:lpstr>5-1危機事件轉介單</vt:lpstr>
      <vt:lpstr>5-1危機事件轉介單</vt:lpstr>
      <vt:lpstr>5-1危機事件轉介單</vt:lpstr>
      <vt:lpstr>5-1危機事件轉介單</vt:lpstr>
      <vt:lpstr>5-1危機事件轉介單</vt:lpstr>
      <vt:lpstr>5-1危機事件轉介單</vt:lpstr>
      <vt:lpstr>5-1危機事件轉介單</vt:lpstr>
      <vt:lpstr>新輔導諮商系統 上線期程</vt:lpstr>
      <vt:lpstr>新輔導諮商系統 上線期程</vt:lpstr>
      <vt:lpstr>宜蘭縣學生輔導諮商中心 新輔導諮商系統聯繫窗口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新輔導諮商系統 說明會</dc:title>
  <dc:creator>user</dc:creator>
  <cp:lastModifiedBy>珮 楊</cp:lastModifiedBy>
  <cp:revision>4</cp:revision>
  <dcterms:created xsi:type="dcterms:W3CDTF">2024-11-22T03:01:31Z</dcterms:created>
  <dcterms:modified xsi:type="dcterms:W3CDTF">2025-02-09T13:04:33Z</dcterms:modified>
</cp:coreProperties>
</file>